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0"/>
  </p:notesMasterIdLst>
  <p:handoutMasterIdLst>
    <p:handoutMasterId r:id="rId21"/>
  </p:handoutMasterIdLst>
  <p:sldIdLst>
    <p:sldId id="259" r:id="rId2"/>
    <p:sldId id="258" r:id="rId3"/>
    <p:sldId id="262" r:id="rId4"/>
    <p:sldId id="261" r:id="rId5"/>
    <p:sldId id="260" r:id="rId6"/>
    <p:sldId id="264" r:id="rId7"/>
    <p:sldId id="270" r:id="rId8"/>
    <p:sldId id="263" r:id="rId9"/>
    <p:sldId id="265" r:id="rId10"/>
    <p:sldId id="266" r:id="rId11"/>
    <p:sldId id="269" r:id="rId12"/>
    <p:sldId id="274" r:id="rId13"/>
    <p:sldId id="273" r:id="rId14"/>
    <p:sldId id="275" r:id="rId15"/>
    <p:sldId id="276" r:id="rId16"/>
    <p:sldId id="277" r:id="rId17"/>
    <p:sldId id="272" r:id="rId18"/>
    <p:sldId id="271" r:id="rId1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85C"/>
    <a:srgbClr val="B56D45"/>
    <a:srgbClr val="11F000"/>
    <a:srgbClr val="DDA147"/>
    <a:srgbClr val="B54C2D"/>
    <a:srgbClr val="B66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0098C1-0776-4557-9D46-1B787E688456}" type="datetime1">
              <a:rPr lang="zh-CN" altLang="en-US" smtClean="0"/>
              <a:t>2022/5/12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F446B9-0BA7-440C-9491-EFEE44B7DCB7}" type="datetime1">
              <a:rPr lang="zh-CN" altLang="en-US" smtClean="0"/>
              <a:t>2022/5/12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E8BE3-72DE-4BA9-940E-B3214E2A4FBC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A75C24-54DF-4A37-B566-5D4504915616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DB8EFA-D326-482A-835B-35244CC8D335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4DE457-3CDB-46E6-BCC2-0DB87A7AB97D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5E2E9F-6F2A-4603-A42F-23C3B9EC2542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AAD336-3C25-4874-9EA7-D9A8F29C3DE6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图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图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5ADDF4-C7DF-4425-A02C-99D8158E8998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E115FF-7F57-454B-BC07-3D5B5B3B2E36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C76A30-68C3-4742-871E-C4BFB5BF037D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61884-1233-44DE-95EA-687917CD0720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D9908-788A-4C9F-9B82-38760DCE99A2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F8C3A-E456-4019-B9D3-D27A657A074F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图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5907AA-E66F-456D-8ABA-1CC838498840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C15656-9C52-4530-B9B0-471CBD4A032C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3893B8-6395-4039-AAC4-F8E54DB39C70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1F0827-5F6F-49F9-9E39-E700438688FE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D902FE-1817-4BA0-AB93-2732E2F941ED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defRPr>
            </a:lvl1pPr>
          </a:lstStyle>
          <a:p>
            <a:fld id="{B4EFF9AB-85BE-4B1F-BA1B-A157C8C43628}" type="datetime1">
              <a:rPr lang="zh-CN" altLang="en-US" smtClean="0"/>
              <a:t>2022/5/12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新宋体" panose="02010609030101010101" pitchFamily="49" charset="-122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新宋体" panose="02010609030101010101" pitchFamily="49" charset="-122"/>
          <a:ea typeface="新宋体" panose="02010609030101010101" pitchFamily="49" charset="-122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guide/topics/graphics/openg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unity3d.com/Manual/GPUInstanc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Manual/GPUInstancing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Manual/GPUInstancing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Manual/GPUInstancing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14646617?from_voters_page=true" TargetMode="External"/><Relationship Id="rId2" Type="http://schemas.openxmlformats.org/officeDocument/2006/relationships/hyperlink" Target="https://zhuanlan.zhihu.com/p/2815973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348022710" TargetMode="External"/><Relationship Id="rId5" Type="http://schemas.openxmlformats.org/officeDocument/2006/relationships/hyperlink" Target="https://docs.unity3d.com/Manual/GPUInstancing.html" TargetMode="External"/><Relationship Id="rId4" Type="http://schemas.openxmlformats.org/officeDocument/2006/relationships/hyperlink" Target="https://edu.uwa4d.com/lesson-detail/182/1014/0?isPreview=tru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?search_click_id=6711448720986277778-1650676409079-364727&amp;__biz=MzU5MjQ1NTEwOA==&amp;mid=2247524349&amp;idx=1&amp;sn=ab4f13991f60f3a53fad4ef8716d1b9b&amp;chksm=fe1dab56c96a2240b5b5df37efd67ccf33e87af40e7bb67fd0e73c0fea62b2922a3bcc46a02c&amp;scene=19&amp;subscene=10000&amp;clicktime=1650676409&amp;enterid=1650676409#r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file:///C:\Users\HX\Desktop\QQ&#22270;&#29255;20220504102605.jp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en.wikipedia.org/wiki/Half-precision_floating-point_format" TargetMode="External"/><Relationship Id="rId4" Type="http://schemas.openxmlformats.org/officeDocument/2006/relationships/hyperlink" Target="https://docs.unity3d.com/ScriptReference/TextureFormat.RGBA3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一张显示了杯子、咖啡、食物和饮料的图片&#10;&#10;说明自动生成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138" y="1353787"/>
            <a:ext cx="11204368" cy="1116992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7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大规模动画优化的一种方案</a:t>
            </a:r>
            <a:endParaRPr lang="zh-cn" sz="7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65" y="3681351"/>
            <a:ext cx="9440034" cy="89658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zh-CN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作者：廖昊暄</a:t>
            </a:r>
            <a:endParaRPr lang="en-US" altLang="zh-C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rtl="0"/>
            <a:r>
              <a:rPr lang="zh-CN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时间：</a:t>
            </a:r>
            <a:r>
              <a:rPr lang="en-US" altLang="zh-CN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2022.5.4</a:t>
            </a:r>
            <a:endParaRPr lang="zh-cn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rgbClr val="DF985C"/>
                </a:solidFill>
              </a:rPr>
              <a:t>代码讲解</a:t>
            </a:r>
            <a:r>
              <a:rPr lang="en-US" altLang="zh-CN" sz="4000" dirty="0">
                <a:solidFill>
                  <a:srgbClr val="DF985C"/>
                </a:solidFill>
              </a:rPr>
              <a:t>3</a:t>
            </a:r>
            <a:endParaRPr lang="zh-cn" sz="4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F1EA0B-0378-DD43-8998-ACA561D6F86A}"/>
              </a:ext>
            </a:extLst>
          </p:cNvPr>
          <p:cNvSpPr txBox="1"/>
          <p:nvPr/>
        </p:nvSpPr>
        <p:spPr>
          <a:xfrm>
            <a:off x="197427" y="949426"/>
            <a:ext cx="11636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AnimMapControlSRP</a:t>
            </a:r>
            <a:r>
              <a:rPr lang="zh-CN" altLang="en-US" dirty="0"/>
              <a:t>类、</a:t>
            </a:r>
            <a:r>
              <a:rPr lang="en-US" altLang="zh-CN" dirty="0" err="1"/>
              <a:t>AnimShader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把时间处理放到了</a:t>
            </a:r>
            <a:r>
              <a:rPr lang="en-US" altLang="zh-CN" dirty="0"/>
              <a:t>CPU</a:t>
            </a:r>
            <a:r>
              <a:rPr lang="zh-CN" altLang="en-US" dirty="0"/>
              <a:t>，方便实现更多功能，比如监听动画结束等等。如果放到</a:t>
            </a:r>
            <a:r>
              <a:rPr lang="en-US" altLang="zh-CN" dirty="0"/>
              <a:t>GPU</a:t>
            </a:r>
            <a:r>
              <a:rPr lang="zh-CN" altLang="en-US" dirty="0"/>
              <a:t>，</a:t>
            </a:r>
            <a:r>
              <a:rPr lang="en-US" altLang="zh-CN" dirty="0"/>
              <a:t> CPU</a:t>
            </a:r>
            <a:r>
              <a:rPr lang="zh-CN" altLang="en-US" dirty="0"/>
              <a:t>拿不到。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求余的意思：为了计算出这个动画的时间点，和序列帧一个道理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1B718B-4110-7415-BAA4-4F5F31D3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97" y="2149755"/>
            <a:ext cx="4610337" cy="14732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7F0DFBD-AA47-9F7C-4744-F25C9148BE3C}"/>
              </a:ext>
            </a:extLst>
          </p:cNvPr>
          <p:cNvSpPr txBox="1"/>
          <p:nvPr/>
        </p:nvSpPr>
        <p:spPr>
          <a:xfrm>
            <a:off x="269797" y="3669475"/>
            <a:ext cx="119222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如何把时间点转换到当前帧数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en-US" altLang="zh-CN" dirty="0" err="1"/>
              <a:t>SV_VertexID</a:t>
            </a:r>
            <a:r>
              <a:rPr lang="zh-CN" altLang="en-US" dirty="0"/>
              <a:t>：表示第几个顶点，依次从第</a:t>
            </a:r>
            <a:r>
              <a:rPr lang="en-US" altLang="zh-CN" dirty="0"/>
              <a:t>0</a:t>
            </a:r>
            <a:r>
              <a:rPr lang="zh-CN" altLang="en-US" dirty="0"/>
              <a:t>开始），</a:t>
            </a:r>
            <a:r>
              <a:rPr lang="en-US" altLang="zh-CN" dirty="0"/>
              <a:t> _</a:t>
            </a:r>
            <a:r>
              <a:rPr lang="en-US" altLang="zh-CN" dirty="0" err="1"/>
              <a:t>TexelSize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 </a:t>
            </a:r>
            <a:r>
              <a:rPr lang="en-US" altLang="zh-CN" dirty="0"/>
              <a:t>float(1/x</a:t>
            </a:r>
            <a:r>
              <a:rPr lang="zh-CN" altLang="en-US" dirty="0"/>
              <a:t>总像素，</a:t>
            </a:r>
            <a:r>
              <a:rPr lang="en-US" altLang="zh-CN" dirty="0"/>
              <a:t>1/y</a:t>
            </a:r>
            <a:r>
              <a:rPr lang="zh-CN" altLang="en-US" dirty="0"/>
              <a:t>总像素，</a:t>
            </a:r>
            <a:r>
              <a:rPr lang="en-US" altLang="zh-CN" dirty="0"/>
              <a:t>x</a:t>
            </a:r>
            <a:r>
              <a:rPr lang="zh-CN" altLang="en-US" dirty="0"/>
              <a:t>总像素，</a:t>
            </a:r>
            <a:r>
              <a:rPr lang="en-US" altLang="zh-CN" dirty="0"/>
              <a:t>y</a:t>
            </a:r>
            <a:r>
              <a:rPr lang="zh-CN" altLang="en-US" dirty="0"/>
              <a:t>总像素</a:t>
            </a:r>
            <a:r>
              <a:rPr lang="en-US" altLang="zh-CN" dirty="0"/>
              <a:t>)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5.Shader</a:t>
            </a:r>
            <a:r>
              <a:rPr lang="zh-CN" altLang="en-US" dirty="0"/>
              <a:t>中对纹理采样，</a:t>
            </a:r>
            <a:r>
              <a:rPr lang="en-US" altLang="zh-CN" dirty="0"/>
              <a:t>x</a:t>
            </a:r>
            <a:r>
              <a:rPr lang="zh-CN" altLang="en-US" dirty="0"/>
              <a:t>轴和</a:t>
            </a:r>
            <a:r>
              <a:rPr lang="en-US" altLang="zh-CN" dirty="0"/>
              <a:t>y</a:t>
            </a:r>
            <a:r>
              <a:rPr lang="zh-CN" altLang="en-US" dirty="0"/>
              <a:t>轴坐标范围是</a:t>
            </a:r>
            <a:r>
              <a:rPr lang="en-US" altLang="zh-CN" dirty="0"/>
              <a:t>0-1</a:t>
            </a:r>
            <a:r>
              <a:rPr lang="zh-CN" altLang="en-US" dirty="0"/>
              <a:t>，所以有，</a:t>
            </a:r>
            <a:endParaRPr lang="en-US" altLang="zh-CN" dirty="0"/>
          </a:p>
          <a:p>
            <a:r>
              <a:rPr lang="en-US" altLang="zh-CN" dirty="0"/>
              <a:t>	x</a:t>
            </a:r>
            <a:r>
              <a:rPr lang="zh-CN" altLang="en-US" dirty="0"/>
              <a:t>轴的值，就是当前时间点除以动画总的时间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y</a:t>
            </a:r>
            <a:r>
              <a:rPr lang="zh-CN" altLang="en-US" dirty="0"/>
              <a:t>轴的值，就是当前顶点，所对应的像素块的中心点的</a:t>
            </a:r>
            <a:r>
              <a:rPr lang="en-US" altLang="zh-CN" dirty="0"/>
              <a:t>y</a:t>
            </a:r>
            <a:r>
              <a:rPr lang="zh-CN" altLang="en-US" dirty="0"/>
              <a:t>坐标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（我们是以像素位单位取采用，不是顶点，像素没有绝对大小，加</a:t>
            </a:r>
            <a:r>
              <a:rPr lang="en-US" altLang="zh-CN" dirty="0"/>
              <a:t>0.5</a:t>
            </a:r>
            <a:r>
              <a:rPr lang="zh-CN" altLang="en-US" dirty="0"/>
              <a:t>保证坐标是像素块的中心点）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962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rgbClr val="DF985C"/>
                </a:solidFill>
              </a:rPr>
              <a:t>平台兼容性</a:t>
            </a:r>
            <a:endParaRPr lang="zh-cn" sz="4000" dirty="0">
              <a:solidFill>
                <a:srgbClr val="DF985C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9F8CAD-5AAE-DBFF-801D-8C466D4051A8}"/>
              </a:ext>
            </a:extLst>
          </p:cNvPr>
          <p:cNvSpPr txBox="1"/>
          <p:nvPr/>
        </p:nvSpPr>
        <p:spPr>
          <a:xfrm>
            <a:off x="285008" y="955365"/>
            <a:ext cx="11738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SV_VertexID</a:t>
            </a:r>
            <a:r>
              <a:rPr lang="zh-CN" altLang="en-US" dirty="0"/>
              <a:t>：</a:t>
            </a:r>
            <a:r>
              <a:rPr lang="en-US" altLang="zh-CN" dirty="0"/>
              <a:t>DX10 (shader model 4.0) and </a:t>
            </a:r>
            <a:r>
              <a:rPr lang="en-US" altLang="zh-CN" dirty="0" err="1"/>
              <a:t>GLCore</a:t>
            </a:r>
            <a:r>
              <a:rPr lang="en-US" altLang="zh-CN" dirty="0"/>
              <a:t> / OpenGL ES 3</a:t>
            </a:r>
            <a:r>
              <a:rPr lang="zh-CN" altLang="en-US" dirty="0"/>
              <a:t>。（着色器需要具有</a:t>
            </a:r>
            <a:r>
              <a:rPr lang="en-US" altLang="zh-CN" dirty="0"/>
              <a:t>#pragma target 3.5</a:t>
            </a:r>
            <a:r>
              <a:rPr lang="zh-CN" altLang="en-US" dirty="0"/>
              <a:t>编译指令）</a:t>
            </a:r>
          </a:p>
        </p:txBody>
      </p:sp>
      <p:pic>
        <p:nvPicPr>
          <p:cNvPr id="16" name="图片 15">
            <a:hlinkClick r:id="rId3"/>
            <a:extLst>
              <a:ext uri="{FF2B5EF4-FFF2-40B4-BE49-F238E27FC236}">
                <a16:creationId xmlns:a16="http://schemas.microsoft.com/office/drawing/2014/main" id="{E9ACF815-75DA-4503-C0E5-1DA89E41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68" y="1469570"/>
            <a:ext cx="5674383" cy="35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37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4000" dirty="0">
                <a:solidFill>
                  <a:srgbClr val="DF985C"/>
                </a:solidFill>
                <a:hlinkClick r:id="rId2"/>
              </a:rPr>
              <a:t>GPU Instancing</a:t>
            </a:r>
            <a:r>
              <a:rPr lang="zh-CN" altLang="en-US" sz="4000" dirty="0">
                <a:solidFill>
                  <a:srgbClr val="DF985C"/>
                </a:solidFill>
              </a:rPr>
              <a:t>演示</a:t>
            </a:r>
            <a:endParaRPr lang="zh-cn" sz="4000" dirty="0">
              <a:solidFill>
                <a:srgbClr val="DF985C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92F1ED-7837-97A0-C852-6C2B8D4DEDFA}"/>
              </a:ext>
            </a:extLst>
          </p:cNvPr>
          <p:cNvSpPr txBox="1"/>
          <p:nvPr/>
        </p:nvSpPr>
        <p:spPr>
          <a:xfrm>
            <a:off x="94397" y="744003"/>
            <a:ext cx="11745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开启</a:t>
            </a:r>
            <a:r>
              <a:rPr lang="en-US" altLang="zh-CN" dirty="0"/>
              <a:t>GPU</a:t>
            </a:r>
            <a:r>
              <a:rPr lang="zh-CN" altLang="en-US" dirty="0"/>
              <a:t>实例化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性能对比，上边</a:t>
            </a:r>
            <a:r>
              <a:rPr lang="en-US" altLang="zh-CN" dirty="0"/>
              <a:t>SRP</a:t>
            </a:r>
            <a:r>
              <a:rPr lang="zh-CN" altLang="en-US" dirty="0"/>
              <a:t>批处理，下边是</a:t>
            </a:r>
            <a:r>
              <a:rPr lang="en-US" altLang="zh-CN" dirty="0"/>
              <a:t>GPU Instancing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42B5C9-4CFA-F932-16C6-077AA3ED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73" y="4189386"/>
            <a:ext cx="7895409" cy="21817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767A75-C10F-D732-6E0A-9FBC64C1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73" y="1390334"/>
            <a:ext cx="6572588" cy="16891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7D47220-7690-D09E-5471-03BD43067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200" y="4101758"/>
            <a:ext cx="2914800" cy="22480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EF1CAA0-8E11-083C-4F8C-E3048B39C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813" y="856907"/>
            <a:ext cx="2895749" cy="2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8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4000" dirty="0">
                <a:solidFill>
                  <a:srgbClr val="DF985C"/>
                </a:solidFill>
                <a:hlinkClick r:id="rId2"/>
              </a:rPr>
              <a:t>GPU Instancing</a:t>
            </a:r>
            <a:r>
              <a:rPr lang="zh-CN" altLang="en-US" sz="4000" dirty="0">
                <a:solidFill>
                  <a:srgbClr val="DF985C"/>
                </a:solidFill>
              </a:rPr>
              <a:t>介绍</a:t>
            </a:r>
            <a:r>
              <a:rPr lang="en-US" altLang="zh-CN" sz="4000" dirty="0">
                <a:solidFill>
                  <a:srgbClr val="DF985C"/>
                </a:solidFill>
              </a:rPr>
              <a:t>1</a:t>
            </a:r>
            <a:endParaRPr lang="zh-cn" sz="4000" dirty="0">
              <a:solidFill>
                <a:srgbClr val="DF985C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92F1ED-7837-97A0-C852-6C2B8D4DEDFA}"/>
              </a:ext>
            </a:extLst>
          </p:cNvPr>
          <p:cNvSpPr txBox="1"/>
          <p:nvPr/>
        </p:nvSpPr>
        <p:spPr>
          <a:xfrm>
            <a:off x="94397" y="985052"/>
            <a:ext cx="11745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BF1B2B-54BC-5FFF-355B-2CAE5410F483}"/>
              </a:ext>
            </a:extLst>
          </p:cNvPr>
          <p:cNvSpPr txBox="1"/>
          <p:nvPr/>
        </p:nvSpPr>
        <p:spPr>
          <a:xfrm>
            <a:off x="94397" y="836610"/>
            <a:ext cx="118100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批处理优先级：静态批处理优先。</a:t>
            </a:r>
            <a:r>
              <a:rPr lang="en-US" altLang="zh-CN" dirty="0"/>
              <a:t>SRP</a:t>
            </a:r>
            <a:r>
              <a:rPr lang="zh-CN" altLang="en-US" dirty="0"/>
              <a:t>批处理（</a:t>
            </a:r>
            <a:r>
              <a:rPr lang="en-US" altLang="zh-CN" dirty="0"/>
              <a:t>URP</a:t>
            </a:r>
            <a:r>
              <a:rPr lang="zh-CN" altLang="en-US" dirty="0"/>
              <a:t>使用）优先动态批处理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GPU Instancing</a:t>
            </a:r>
            <a:r>
              <a:rPr lang="zh-CN" altLang="en-US" dirty="0"/>
              <a:t>和动态静态批处理的区别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1.</a:t>
            </a:r>
            <a:r>
              <a:rPr lang="zh-CN" altLang="en-US" dirty="0"/>
              <a:t>动</a:t>
            </a:r>
            <a:r>
              <a:rPr lang="en-US" altLang="zh-CN" dirty="0"/>
              <a:t>/</a:t>
            </a:r>
            <a:r>
              <a:rPr lang="zh-CN" altLang="en-US" dirty="0"/>
              <a:t>静态批处理是针对</a:t>
            </a:r>
            <a:r>
              <a:rPr lang="en-US" altLang="zh-CN" dirty="0"/>
              <a:t>CPU</a:t>
            </a:r>
            <a:r>
              <a:rPr lang="zh-CN" altLang="en-US" dirty="0"/>
              <a:t>的优化，对相同</a:t>
            </a:r>
            <a:r>
              <a:rPr lang="en-US" altLang="zh-CN" dirty="0"/>
              <a:t>material</a:t>
            </a:r>
            <a:r>
              <a:rPr lang="zh-CN" altLang="en-US" dirty="0"/>
              <a:t>，不同</a:t>
            </a:r>
            <a:r>
              <a:rPr lang="en-US" altLang="zh-CN" dirty="0"/>
              <a:t>mesh</a:t>
            </a:r>
            <a:r>
              <a:rPr lang="zh-CN" altLang="en-US" dirty="0"/>
              <a:t>合批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而</a:t>
            </a:r>
            <a:r>
              <a:rPr lang="en-US" altLang="zh-CN" dirty="0"/>
              <a:t>GPU Instancing</a:t>
            </a:r>
            <a:r>
              <a:rPr lang="zh-CN" altLang="en-US" dirty="0"/>
              <a:t>是针对同一个</a:t>
            </a:r>
            <a:r>
              <a:rPr lang="en-US" altLang="zh-CN" dirty="0"/>
              <a:t>material</a:t>
            </a:r>
            <a:r>
              <a:rPr lang="zh-CN" altLang="en-US" dirty="0"/>
              <a:t>、</a:t>
            </a:r>
            <a:r>
              <a:rPr lang="en-US" altLang="zh-CN" dirty="0"/>
              <a:t>mesh</a:t>
            </a:r>
            <a:r>
              <a:rPr lang="zh-CN" altLang="en-US" dirty="0"/>
              <a:t>多次渲染，是图形框架提供的功能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GPU Instancing</a:t>
            </a:r>
            <a:r>
              <a:rPr lang="zh-CN" altLang="en-US" dirty="0"/>
              <a:t>使用限制：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不支持</a:t>
            </a:r>
            <a:r>
              <a:rPr lang="en-US" altLang="zh-CN" dirty="0" err="1"/>
              <a:t>SkinMeshRenderer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和</a:t>
            </a:r>
            <a:r>
              <a:rPr lang="en-US" altLang="zh-CN" dirty="0"/>
              <a:t>SRP</a:t>
            </a:r>
            <a:r>
              <a:rPr lang="zh-CN" altLang="en-US" dirty="0"/>
              <a:t>批处理冲突，不过可以在</a:t>
            </a:r>
            <a:r>
              <a:rPr lang="en-US" altLang="zh-CN" dirty="0"/>
              <a:t>shader</a:t>
            </a:r>
            <a:r>
              <a:rPr lang="zh-CN" altLang="en-US" dirty="0"/>
              <a:t>做处理，从而不使用</a:t>
            </a:r>
            <a:r>
              <a:rPr lang="en-US" altLang="zh-CN" dirty="0"/>
              <a:t>SRP</a:t>
            </a:r>
            <a:r>
              <a:rPr lang="zh-CN" altLang="en-US" dirty="0"/>
              <a:t>批处理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针对相同</a:t>
            </a:r>
            <a:r>
              <a:rPr lang="en-US" altLang="zh-CN" dirty="0"/>
              <a:t>material</a:t>
            </a:r>
            <a:r>
              <a:rPr lang="zh-CN" altLang="en-US" dirty="0"/>
              <a:t>，相同</a:t>
            </a:r>
            <a:r>
              <a:rPr lang="en-US" altLang="zh-CN" dirty="0"/>
              <a:t>mesh</a:t>
            </a:r>
            <a:r>
              <a:rPr lang="zh-CN" altLang="en-US" dirty="0"/>
              <a:t>进行优化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linkClick r:id="rId2"/>
              </a:rPr>
              <a:t>平台兼容性：</a:t>
            </a:r>
            <a:r>
              <a:rPr lang="en-US" altLang="zh-CN" dirty="0">
                <a:hlinkClick r:id="rId2"/>
              </a:rPr>
              <a:t>GPU </a:t>
            </a:r>
            <a:r>
              <a:rPr lang="zh-CN" altLang="en-US" dirty="0">
                <a:hlinkClick r:id="rId2"/>
              </a:rPr>
              <a:t>实例化在每个平台上都可用，除了</a:t>
            </a:r>
            <a:r>
              <a:rPr lang="en-US" altLang="zh-CN" dirty="0">
                <a:hlinkClick r:id="rId2"/>
              </a:rPr>
              <a:t>WebGL 1.0</a:t>
            </a:r>
            <a:endParaRPr lang="en-US" altLang="zh-CN" dirty="0"/>
          </a:p>
          <a:p>
            <a:r>
              <a:rPr lang="en-US" altLang="zh-CN" dirty="0"/>
              <a:t>URP Batcher</a:t>
            </a:r>
            <a:r>
              <a:rPr lang="zh-CN" altLang="en-US" dirty="0"/>
              <a:t>的平台兼容性也是</a:t>
            </a:r>
            <a:r>
              <a:rPr lang="en-US" altLang="zh-CN" dirty="0"/>
              <a:t>OpenGL ES 3.1</a:t>
            </a:r>
          </a:p>
        </p:txBody>
      </p:sp>
    </p:spTree>
    <p:extLst>
      <p:ext uri="{BB962C8B-B14F-4D97-AF65-F5344CB8AC3E}">
        <p14:creationId xmlns:p14="http://schemas.microsoft.com/office/powerpoint/2010/main" val="4006389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4000" dirty="0">
                <a:solidFill>
                  <a:srgbClr val="DF985C"/>
                </a:solidFill>
                <a:hlinkClick r:id="rId2"/>
              </a:rPr>
              <a:t>GPU Instancing</a:t>
            </a:r>
            <a:r>
              <a:rPr lang="zh-CN" altLang="en-US" sz="4000" dirty="0">
                <a:solidFill>
                  <a:srgbClr val="DF985C"/>
                </a:solidFill>
              </a:rPr>
              <a:t>介绍</a:t>
            </a:r>
            <a:r>
              <a:rPr lang="en-US" altLang="zh-CN" sz="4000" dirty="0">
                <a:solidFill>
                  <a:srgbClr val="DF985C"/>
                </a:solidFill>
              </a:rPr>
              <a:t>2</a:t>
            </a:r>
            <a:endParaRPr lang="zh-cn" sz="4000" dirty="0">
              <a:solidFill>
                <a:srgbClr val="DF985C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92F1ED-7837-97A0-C852-6C2B8D4DEDFA}"/>
              </a:ext>
            </a:extLst>
          </p:cNvPr>
          <p:cNvSpPr txBox="1"/>
          <p:nvPr/>
        </p:nvSpPr>
        <p:spPr>
          <a:xfrm>
            <a:off x="94397" y="985052"/>
            <a:ext cx="118640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GPU Instancing</a:t>
            </a:r>
            <a:r>
              <a:rPr lang="zh-CN" altLang="en-US" dirty="0"/>
              <a:t>的使用：</a:t>
            </a:r>
            <a:br>
              <a:rPr lang="zh-CN" altLang="en-US" dirty="0"/>
            </a:b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shader</a:t>
            </a:r>
            <a:r>
              <a:rPr lang="zh-CN" altLang="en-US" dirty="0"/>
              <a:t>：生成实例化变体、顶点和片段着色器设置</a:t>
            </a:r>
            <a:r>
              <a:rPr lang="en-US" altLang="zh-CN" dirty="0"/>
              <a:t>ID</a:t>
            </a:r>
            <a:r>
              <a:rPr lang="zh-CN" altLang="en-US" dirty="0"/>
              <a:t>（帮</a:t>
            </a:r>
            <a:r>
              <a:rPr lang="en-US" altLang="zh-CN" dirty="0"/>
              <a:t>unity</a:t>
            </a:r>
            <a:r>
              <a:rPr lang="zh-CN" altLang="en-US" dirty="0"/>
              <a:t>设置）、移除</a:t>
            </a:r>
            <a:r>
              <a:rPr lang="en-US" altLang="zh-CN" dirty="0"/>
              <a:t>SRP Batcher</a:t>
            </a:r>
            <a:r>
              <a:rPr lang="zh-CN" altLang="en-US" dirty="0"/>
              <a:t>、声明实例常量缓冲区并定义属性</a:t>
            </a:r>
            <a:br>
              <a:rPr lang="en-US" altLang="zh-CN" dirty="0"/>
            </a:br>
            <a:r>
              <a:rPr lang="en-US" altLang="zh-CN" dirty="0"/>
              <a:t>2.C#</a:t>
            </a:r>
            <a:r>
              <a:rPr lang="zh-CN" altLang="en-US" dirty="0"/>
              <a:t>这边使用</a:t>
            </a:r>
            <a:r>
              <a:rPr lang="en-US" altLang="zh-CN" dirty="0" err="1"/>
              <a:t>MaterialPropertyBlock</a:t>
            </a:r>
            <a:r>
              <a:rPr lang="zh-CN" altLang="en-US" dirty="0"/>
              <a:t>修改值</a:t>
            </a:r>
            <a:endParaRPr lang="en-US" altLang="zh-CN" dirty="0"/>
          </a:p>
          <a:p>
            <a:r>
              <a:rPr lang="en-US" altLang="zh-CN" dirty="0"/>
              <a:t>	(1) </a:t>
            </a:r>
            <a:r>
              <a:rPr lang="en-US" altLang="zh-CN" dirty="0" err="1"/>
              <a:t>MaterialPropertyBlock</a:t>
            </a:r>
            <a:r>
              <a:rPr lang="zh-CN" altLang="en-US" dirty="0"/>
              <a:t>可以在修改</a:t>
            </a:r>
            <a:r>
              <a:rPr lang="en-US" altLang="zh-CN" dirty="0"/>
              <a:t>material</a:t>
            </a:r>
            <a:r>
              <a:rPr lang="zh-CN" altLang="en-US" dirty="0"/>
              <a:t>的同时不产生</a:t>
            </a:r>
            <a:r>
              <a:rPr lang="en-US" altLang="zh-CN" dirty="0"/>
              <a:t>material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/>
              <a:t>	(2)</a:t>
            </a:r>
            <a:r>
              <a:rPr lang="zh-CN" altLang="en-US" dirty="0"/>
              <a:t>会打断</a:t>
            </a:r>
            <a:r>
              <a:rPr lang="en-US" altLang="zh-CN" dirty="0"/>
              <a:t>SRP</a:t>
            </a:r>
            <a:r>
              <a:rPr lang="zh-CN" altLang="en-US" dirty="0"/>
              <a:t>批处理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局限性：</a:t>
            </a:r>
            <a:br>
              <a:rPr lang="zh-CN" altLang="en-US" dirty="0"/>
            </a:br>
            <a:r>
              <a:rPr lang="en-US" altLang="zh-CN" dirty="0"/>
              <a:t>1.</a:t>
            </a:r>
            <a:r>
              <a:rPr lang="zh-CN" altLang="en-US" dirty="0"/>
              <a:t>属性定义不支持</a:t>
            </a:r>
            <a:r>
              <a:rPr lang="en-US" altLang="zh-CN" dirty="0"/>
              <a:t>Texture</a:t>
            </a:r>
            <a:r>
              <a:rPr lang="zh-CN" altLang="en-US" dirty="0"/>
              <a:t>，所以一个模型的所有动画要放到一张</a:t>
            </a:r>
            <a:r>
              <a:rPr lang="en-US" altLang="zh-CN" dirty="0"/>
              <a:t>Texture</a:t>
            </a:r>
            <a:r>
              <a:rPr lang="zh-CN" altLang="en-US" dirty="0"/>
              <a:t>里面，不然在变更动画的时候会打断批处理。这样一来，对于动画比较多的模型，动画帧数可能一张贴图放不下，处理起来比较麻烦</a:t>
            </a:r>
          </a:p>
        </p:txBody>
      </p:sp>
    </p:spTree>
    <p:extLst>
      <p:ext uri="{BB962C8B-B14F-4D97-AF65-F5344CB8AC3E}">
        <p14:creationId xmlns:p14="http://schemas.microsoft.com/office/powerpoint/2010/main" val="1943148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11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zh-CN" sz="4000" dirty="0">
                <a:solidFill>
                  <a:srgbClr val="DF985C"/>
                </a:solidFill>
                <a:hlinkClick r:id="rId2"/>
              </a:rPr>
              <a:t>GPU Instancing</a:t>
            </a:r>
            <a:r>
              <a:rPr lang="zh-CN" altLang="en-US" sz="4000" dirty="0">
                <a:solidFill>
                  <a:srgbClr val="DF985C"/>
                </a:solidFill>
              </a:rPr>
              <a:t>介绍</a:t>
            </a:r>
            <a:r>
              <a:rPr lang="en-US" altLang="zh-CN" sz="4000" dirty="0">
                <a:solidFill>
                  <a:srgbClr val="DF985C"/>
                </a:solidFill>
              </a:rPr>
              <a:t>3</a:t>
            </a:r>
            <a:endParaRPr lang="zh-cn" sz="4000" dirty="0">
              <a:solidFill>
                <a:srgbClr val="DF985C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863C474-DC8C-7328-BB38-DA5FF1ED9B22}"/>
              </a:ext>
            </a:extLst>
          </p:cNvPr>
          <p:cNvSpPr txBox="1">
            <a:spLocks/>
          </p:cNvSpPr>
          <p:nvPr/>
        </p:nvSpPr>
        <p:spPr>
          <a:xfrm>
            <a:off x="112211" y="855023"/>
            <a:ext cx="11543420" cy="53023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013464-4BD8-DB9E-A31F-B2B8A671F9FA}"/>
              </a:ext>
            </a:extLst>
          </p:cNvPr>
          <p:cNvSpPr txBox="1"/>
          <p:nvPr/>
        </p:nvSpPr>
        <p:spPr>
          <a:xfrm>
            <a:off x="112211" y="1094556"/>
            <a:ext cx="109846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unity</a:t>
            </a:r>
            <a:r>
              <a:rPr lang="zh-CN" altLang="en-US" dirty="0"/>
              <a:t>说需要确保启用</a:t>
            </a:r>
            <a:r>
              <a:rPr lang="en-US" altLang="zh-CN" dirty="0"/>
              <a:t>GPU Instancing</a:t>
            </a:r>
            <a:r>
              <a:rPr lang="zh-CN" altLang="en-US" dirty="0"/>
              <a:t>后，性能提升比</a:t>
            </a:r>
            <a:r>
              <a:rPr lang="en-US" altLang="zh-CN" dirty="0"/>
              <a:t>SRP Batcher</a:t>
            </a:r>
            <a:r>
              <a:rPr lang="zh-CN" altLang="en-US" dirty="0"/>
              <a:t>好。</a:t>
            </a:r>
            <a:br>
              <a:rPr lang="zh-CN" altLang="en-US" dirty="0"/>
            </a:br>
            <a:r>
              <a:rPr lang="zh-CN" altLang="en-US" dirty="0"/>
              <a:t>实例化迫使 </a:t>
            </a:r>
            <a:r>
              <a:rPr lang="en-US" altLang="zh-CN" dirty="0"/>
              <a:t>Unity </a:t>
            </a:r>
            <a:r>
              <a:rPr lang="zh-CN" altLang="en-US" dirty="0"/>
              <a:t>使用常量缓冲区，这在桌面 </a:t>
            </a:r>
            <a:r>
              <a:rPr lang="en-US" altLang="zh-CN" dirty="0"/>
              <a:t>GPU </a:t>
            </a:r>
            <a:r>
              <a:rPr lang="zh-CN" altLang="en-US" dirty="0"/>
              <a:t>上运行良好，但在移动设备上运行缓慢。实例化仅在大约 </a:t>
            </a:r>
            <a:r>
              <a:rPr lang="en-US" altLang="zh-CN" dirty="0"/>
              <a:t>50-100 </a:t>
            </a:r>
            <a:r>
              <a:rPr lang="zh-CN" altLang="en-US" dirty="0"/>
              <a:t>个网格时才开始变得有用，具体取决于底层硬件。</a:t>
            </a:r>
          </a:p>
          <a:p>
            <a:endParaRPr lang="zh-CN" altLang="en-US" dirty="0"/>
          </a:p>
          <a:p>
            <a:r>
              <a:rPr lang="zh-CN" altLang="en-US" dirty="0"/>
              <a:t>在公司的电脑上测，反而性能没有</a:t>
            </a:r>
            <a:r>
              <a:rPr lang="en-US" altLang="zh-CN" dirty="0"/>
              <a:t>SRP Batcher</a:t>
            </a:r>
            <a:r>
              <a:rPr lang="zh-CN" altLang="en-US" dirty="0"/>
              <a:t>好， </a:t>
            </a:r>
            <a:r>
              <a:rPr lang="en-US" altLang="zh-CN" dirty="0" err="1"/>
              <a:t>Gfx.WaitForPresentOnGfxThread</a:t>
            </a:r>
            <a:r>
              <a:rPr lang="zh-CN" altLang="en-US" dirty="0"/>
              <a:t>过高，表示</a:t>
            </a:r>
            <a:r>
              <a:rPr lang="en-US" altLang="zh-CN" dirty="0"/>
              <a:t>GPU</a:t>
            </a:r>
            <a:r>
              <a:rPr lang="zh-CN" altLang="en-US" dirty="0"/>
              <a:t>可能存在性能瓶颈</a:t>
            </a:r>
          </a:p>
          <a:p>
            <a:endParaRPr lang="zh-CN" altLang="en-US" dirty="0"/>
          </a:p>
          <a:p>
            <a:r>
              <a:rPr lang="en-US" altLang="zh-CN" dirty="0"/>
              <a:t>SRP Batcher</a:t>
            </a:r>
            <a:r>
              <a:rPr lang="zh-CN" altLang="en-US" dirty="0"/>
              <a:t>的目的在于提高</a:t>
            </a:r>
            <a:r>
              <a:rPr lang="en-US" altLang="zh-CN" dirty="0"/>
              <a:t>CPU</a:t>
            </a:r>
            <a:r>
              <a:rPr lang="zh-CN" altLang="en-US" dirty="0"/>
              <a:t>在渲染期间准备</a:t>
            </a:r>
            <a:r>
              <a:rPr lang="en-US" altLang="zh-CN" dirty="0"/>
              <a:t>GPU</a:t>
            </a:r>
            <a:r>
              <a:rPr lang="zh-CN" altLang="en-US" dirty="0"/>
              <a:t>数据的效率（</a:t>
            </a:r>
            <a:r>
              <a:rPr lang="en-US" altLang="zh-CN" dirty="0" err="1"/>
              <a:t>SetPass</a:t>
            </a:r>
            <a:r>
              <a:rPr lang="en-US" altLang="zh-CN" dirty="0"/>
              <a:t> calls</a:t>
            </a:r>
            <a:r>
              <a:rPr lang="zh-CN" altLang="en-US" dirty="0"/>
              <a:t>降低了），就算总</a:t>
            </a:r>
            <a:r>
              <a:rPr lang="en-US" altLang="zh-CN" dirty="0" err="1"/>
              <a:t>drawcall</a:t>
            </a:r>
            <a:r>
              <a:rPr lang="zh-CN" altLang="en-US" dirty="0"/>
              <a:t>数没变，但每次</a:t>
            </a:r>
            <a:r>
              <a:rPr lang="en-US" altLang="zh-CN" dirty="0" err="1"/>
              <a:t>drawcall</a:t>
            </a:r>
            <a:r>
              <a:rPr lang="zh-CN" altLang="en-US" dirty="0"/>
              <a:t>做的事减少了。虽然</a:t>
            </a:r>
            <a:r>
              <a:rPr lang="en-US" altLang="zh-CN" dirty="0"/>
              <a:t>GPU Instancing</a:t>
            </a:r>
            <a:r>
              <a:rPr lang="zh-CN" altLang="en-US" dirty="0"/>
              <a:t>把</a:t>
            </a:r>
            <a:r>
              <a:rPr lang="en-US" altLang="zh-CN" dirty="0" err="1"/>
              <a:t>drawcall</a:t>
            </a:r>
            <a:r>
              <a:rPr lang="zh-CN" altLang="en-US" dirty="0"/>
              <a:t>和</a:t>
            </a:r>
            <a:r>
              <a:rPr lang="en-US" altLang="zh-CN" dirty="0"/>
              <a:t>Batch</a:t>
            </a:r>
            <a:r>
              <a:rPr lang="zh-CN" altLang="en-US" dirty="0"/>
              <a:t>也降低了，但两者针对场景不一样，优化结果可能有所浮动。</a:t>
            </a:r>
          </a:p>
        </p:txBody>
      </p:sp>
    </p:spTree>
    <p:extLst>
      <p:ext uri="{BB962C8B-B14F-4D97-AF65-F5344CB8AC3E}">
        <p14:creationId xmlns:p14="http://schemas.microsoft.com/office/powerpoint/2010/main" val="438702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11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rgbClr val="DF985C"/>
                </a:solidFill>
              </a:rPr>
              <a:t>总结</a:t>
            </a:r>
            <a:endParaRPr lang="zh-cn" sz="4000" dirty="0">
              <a:solidFill>
                <a:srgbClr val="DF985C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863C474-DC8C-7328-BB38-DA5FF1ED9B22}"/>
              </a:ext>
            </a:extLst>
          </p:cNvPr>
          <p:cNvSpPr txBox="1">
            <a:spLocks/>
          </p:cNvSpPr>
          <p:nvPr/>
        </p:nvSpPr>
        <p:spPr>
          <a:xfrm>
            <a:off x="112211" y="855023"/>
            <a:ext cx="11543420" cy="53023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000" dirty="0">
                <a:solidFill>
                  <a:schemeClr val="tx1"/>
                </a:solidFill>
              </a:rPr>
              <a:t>本课题介绍通过预烘培动画和</a:t>
            </a:r>
            <a:r>
              <a:rPr lang="en-US" altLang="zh-CN" sz="2000" dirty="0" err="1">
                <a:solidFill>
                  <a:schemeClr val="tx1"/>
                </a:solidFill>
              </a:rPr>
              <a:t>GPUInstancing</a:t>
            </a:r>
            <a:r>
              <a:rPr lang="zh-CN" altLang="en-US" sz="2000" dirty="0">
                <a:solidFill>
                  <a:schemeClr val="tx1"/>
                </a:solidFill>
              </a:rPr>
              <a:t>两种方式来优化大规模动画，两种方式对优化都具有极大的作用，并且平台兼容性也很好。不过这两种方式增加了</a:t>
            </a:r>
            <a:r>
              <a:rPr lang="en-US" altLang="zh-CN" sz="2000" dirty="0">
                <a:solidFill>
                  <a:schemeClr val="tx1"/>
                </a:solidFill>
              </a:rPr>
              <a:t>Texture</a:t>
            </a:r>
            <a:r>
              <a:rPr lang="zh-CN" altLang="en-US" sz="2000" dirty="0">
                <a:solidFill>
                  <a:schemeClr val="tx1"/>
                </a:solidFill>
              </a:rPr>
              <a:t>的数量，并且不支持动画融合，当一个模型动画较多时，处理起来会遇到麻烦，</a:t>
            </a:r>
            <a:r>
              <a:rPr lang="en-US" altLang="zh-CN" sz="2000" dirty="0">
                <a:solidFill>
                  <a:schemeClr val="tx1"/>
                </a:solidFill>
              </a:rPr>
              <a:t>LOD</a:t>
            </a:r>
            <a:r>
              <a:rPr lang="zh-CN" altLang="en-US" sz="2000" dirty="0">
                <a:solidFill>
                  <a:schemeClr val="tx1"/>
                </a:solidFill>
              </a:rPr>
              <a:t>的使用也需要自行思考。最重要的是学习这类优化方法可以类比到其他方方面面。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tx1"/>
                </a:solidFill>
              </a:rPr>
              <a:t>文件 </a:t>
            </a:r>
            <a:r>
              <a:rPr lang="en-US" altLang="zh-CN" sz="2000" dirty="0">
                <a:solidFill>
                  <a:schemeClr val="tx1"/>
                </a:solidFill>
              </a:rPr>
              <a:t>+ </a:t>
            </a:r>
            <a:r>
              <a:rPr lang="en-US" altLang="zh-CN" sz="2000" dirty="0" err="1">
                <a:solidFill>
                  <a:schemeClr val="tx1"/>
                </a:solidFill>
              </a:rPr>
              <a:t>ComputeShader</a:t>
            </a:r>
            <a:r>
              <a:rPr lang="en-US" altLang="zh-CN" sz="2000" dirty="0">
                <a:solidFill>
                  <a:schemeClr val="tx1"/>
                </a:solidFill>
              </a:rPr>
              <a:t> + </a:t>
            </a:r>
            <a:r>
              <a:rPr lang="en-US" altLang="zh-CN" sz="2000" dirty="0" err="1">
                <a:solidFill>
                  <a:schemeClr val="tx1"/>
                </a:solidFill>
              </a:rPr>
              <a:t>ComputeBuffer</a:t>
            </a:r>
            <a:r>
              <a:rPr lang="zh-CN" altLang="en-US" sz="2000" dirty="0">
                <a:solidFill>
                  <a:schemeClr val="tx1"/>
                </a:solidFill>
              </a:rPr>
              <a:t>是最终解决方案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tx1"/>
                </a:solidFill>
              </a:rPr>
              <a:t>优点：比起贴图更加灵活。缺点：对图形相关知识要求高。兼容性高一点，差不多。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r>
              <a:rPr lang="en-US" altLang="zh-CN" sz="2000" dirty="0" err="1">
                <a:solidFill>
                  <a:schemeClr val="tx1"/>
                </a:solidFill>
              </a:rPr>
              <a:t>ComputeShader</a:t>
            </a:r>
            <a:r>
              <a:rPr lang="zh-CN" altLang="en-US" sz="2000" dirty="0">
                <a:solidFill>
                  <a:schemeClr val="tx1"/>
                </a:solidFill>
              </a:rPr>
              <a:t>其他应用：粒子特效、光线追踪、后处理、布料、头发、动画等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endParaRPr lang="en-US" altLang="zh-CN" sz="2000" dirty="0">
              <a:solidFill>
                <a:schemeClr val="tx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tx1"/>
                </a:solidFill>
              </a:rPr>
              <a:t>其他：</a:t>
            </a:r>
            <a:r>
              <a:rPr lang="en-US" altLang="zh-CN" sz="2000" dirty="0">
                <a:solidFill>
                  <a:schemeClr val="tx1"/>
                </a:solidFill>
              </a:rPr>
              <a:t>1.</a:t>
            </a:r>
            <a:r>
              <a:rPr lang="zh-CN" altLang="en-US" sz="2000" dirty="0">
                <a:solidFill>
                  <a:schemeClr val="tx1"/>
                </a:solidFill>
              </a:rPr>
              <a:t>可以保存骨骼信息，而不是顶点。</a:t>
            </a:r>
            <a:r>
              <a:rPr lang="en-US" altLang="zh-CN" sz="2000">
                <a:solidFill>
                  <a:schemeClr val="tx1"/>
                </a:solidFill>
              </a:rPr>
              <a:t>2.</a:t>
            </a:r>
            <a:r>
              <a:rPr lang="zh-CN" altLang="en-US" sz="2000">
                <a:solidFill>
                  <a:schemeClr val="tx1"/>
                </a:solidFill>
              </a:rPr>
              <a:t>精度还可以优化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algn="l"/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8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rgbClr val="DF985C"/>
                </a:solidFill>
              </a:rPr>
              <a:t>参考资料</a:t>
            </a:r>
            <a:endParaRPr lang="zh-cn" sz="4000" dirty="0">
              <a:solidFill>
                <a:srgbClr val="DF985C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92F1ED-7837-97A0-C852-6C2B8D4DEDFA}"/>
              </a:ext>
            </a:extLst>
          </p:cNvPr>
          <p:cNvSpPr txBox="1"/>
          <p:nvPr/>
        </p:nvSpPr>
        <p:spPr>
          <a:xfrm>
            <a:off x="94397" y="985052"/>
            <a:ext cx="117453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https://zhuanlan.zhihu.com/p/28159739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https://zhuanlan.zhihu.com/p/114646617?from_voters_page=true</a:t>
            </a:r>
            <a:endParaRPr lang="en-US" altLang="zh-CN" dirty="0"/>
          </a:p>
          <a:p>
            <a:r>
              <a:rPr lang="zh-CN" altLang="en-US" dirty="0">
                <a:hlinkClick r:id="rId4"/>
              </a:rPr>
              <a:t>https://edu.uwa4d.com/lesson-detail/182/1014/0?isPreview=true</a:t>
            </a:r>
            <a:endParaRPr lang="en-US" altLang="zh-CN" dirty="0"/>
          </a:p>
          <a:p>
            <a:r>
              <a:rPr lang="en-US" altLang="zh-CN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://docs.unity3d.com/Manual/GPUInstancing.html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https://zhuanlan.zhihu.com/p/348022710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56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一张显示了杯子、咖啡、食物和饮料的图片&#10;&#10;说明自动生成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44" y="285008"/>
            <a:ext cx="11311247" cy="5652654"/>
          </a:xfrm>
        </p:spPr>
        <p:txBody>
          <a:bodyPr rtlCol="0" anchor="ctr">
            <a:normAutofit/>
          </a:bodyPr>
          <a:lstStyle/>
          <a:p>
            <a:pPr rtl="0"/>
            <a:r>
              <a:rPr lang="zh-CN" altLang="en-US" sz="9600" dirty="0">
                <a:solidFill>
                  <a:srgbClr val="00B050"/>
                </a:solidFill>
              </a:rPr>
              <a:t>谢谢观看！</a:t>
            </a:r>
            <a:endParaRPr lang="zh-cn" sz="9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FA0FA8-66F1-7EE4-686F-A1162B59BE5D}"/>
              </a:ext>
            </a:extLst>
          </p:cNvPr>
          <p:cNvSpPr txBox="1">
            <a:spLocks/>
          </p:cNvSpPr>
          <p:nvPr/>
        </p:nvSpPr>
        <p:spPr>
          <a:xfrm>
            <a:off x="153775" y="1021277"/>
            <a:ext cx="10353762" cy="48154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000" dirty="0"/>
              <a:t>模拟经营类游戏：</a:t>
            </a:r>
            <a:r>
              <a:rPr lang="zh-CN" altLang="en-US" sz="2000" dirty="0">
                <a:hlinkClick r:id="rId3"/>
              </a:rPr>
              <a:t>戴森星球</a:t>
            </a:r>
            <a:endParaRPr lang="en-US" altLang="zh-CN" sz="2000" dirty="0"/>
          </a:p>
          <a:p>
            <a:pPr algn="l"/>
            <a:r>
              <a:rPr lang="zh-CN" altLang="en-US" sz="2000" dirty="0"/>
              <a:t>文明与征服</a:t>
            </a:r>
            <a:endParaRPr lang="en-US" altLang="zh-CN" sz="2000" dirty="0"/>
          </a:p>
          <a:p>
            <a:pPr algn="l">
              <a:lnSpc>
                <a:spcPct val="110000"/>
              </a:lnSpc>
            </a:pPr>
            <a:endParaRPr lang="zh-cn" sz="2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大规模动画游戏案例</a:t>
            </a:r>
            <a:endParaRPr lang="zh-cn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图片 12">
            <a:hlinkClick r:id="rId4" action="ppaction://hlinkfile"/>
            <a:extLst>
              <a:ext uri="{FF2B5EF4-FFF2-40B4-BE49-F238E27FC236}">
                <a16:creationId xmlns:a16="http://schemas.microsoft.com/office/drawing/2014/main" id="{7802AF25-4F12-7027-E334-F5566BDEC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8" y="1706748"/>
            <a:ext cx="2722603" cy="125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FA0FA8-66F1-7EE4-686F-A1162B59BE5D}"/>
              </a:ext>
            </a:extLst>
          </p:cNvPr>
          <p:cNvSpPr txBox="1">
            <a:spLocks/>
          </p:cNvSpPr>
          <p:nvPr/>
        </p:nvSpPr>
        <p:spPr>
          <a:xfrm>
            <a:off x="153775" y="1021277"/>
            <a:ext cx="10353762" cy="48154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110000"/>
              </a:lnSpc>
            </a:pPr>
            <a:endParaRPr lang="zh-cn" sz="2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大规模动画</a:t>
            </a:r>
            <a:endParaRPr lang="zh-cn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D60CEA-FBDF-C901-454A-C5FF2C10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6" y="952430"/>
            <a:ext cx="8265171" cy="48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4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预烘培技术介绍</a:t>
            </a:r>
            <a:endParaRPr lang="zh-cn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BFA0FA8-66F1-7EE4-686F-A1162B59BE5D}"/>
              </a:ext>
            </a:extLst>
          </p:cNvPr>
          <p:cNvSpPr txBox="1">
            <a:spLocks/>
          </p:cNvSpPr>
          <p:nvPr/>
        </p:nvSpPr>
        <p:spPr>
          <a:xfrm>
            <a:off x="153775" y="1021277"/>
            <a:ext cx="10353762" cy="48154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zh-cn" sz="20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068888F-35DD-BD19-36FF-64AB394B82BD}"/>
              </a:ext>
            </a:extLst>
          </p:cNvPr>
          <p:cNvSpPr txBox="1">
            <a:spLocks/>
          </p:cNvSpPr>
          <p:nvPr/>
        </p:nvSpPr>
        <p:spPr>
          <a:xfrm>
            <a:off x="153775" y="811481"/>
            <a:ext cx="10353762" cy="53458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110000"/>
              </a:lnSpc>
            </a:pPr>
            <a:r>
              <a:rPr lang="zh-CN" altLang="en-US" sz="2000" dirty="0"/>
              <a:t>原理：利用</a:t>
            </a:r>
            <a:r>
              <a:rPr lang="en-US" altLang="zh-CN" sz="2000" dirty="0"/>
              <a:t>unity</a:t>
            </a:r>
            <a:r>
              <a:rPr lang="zh-CN" altLang="en-US" sz="2000" dirty="0"/>
              <a:t>自带接口对模型进行动画演算，预先把模型网格每帧的顶点信息生成到一张图里，运行时从</a:t>
            </a:r>
            <a:r>
              <a:rPr lang="en-US" altLang="zh-CN" sz="2000" dirty="0"/>
              <a:t>shader</a:t>
            </a:r>
            <a:r>
              <a:rPr lang="zh-CN" altLang="en-US" sz="2000" dirty="0"/>
              <a:t>读取，从而把</a:t>
            </a:r>
            <a:r>
              <a:rPr lang="en-US" altLang="zh-CN" sz="2000" dirty="0"/>
              <a:t>CPU</a:t>
            </a:r>
            <a:r>
              <a:rPr lang="zh-CN" altLang="en-US" sz="2000" dirty="0"/>
              <a:t>运算转到了</a:t>
            </a:r>
            <a:r>
              <a:rPr lang="en-US" altLang="zh-CN" sz="2000" dirty="0"/>
              <a:t>GPU</a:t>
            </a:r>
            <a:r>
              <a:rPr lang="zh-CN" altLang="en-US" sz="2000" dirty="0"/>
              <a:t>，从而优化</a:t>
            </a:r>
            <a:r>
              <a:rPr lang="en-US" altLang="zh-CN" sz="2000" dirty="0"/>
              <a:t>CPU</a:t>
            </a:r>
            <a:r>
              <a:rPr lang="zh-CN" altLang="en-US" sz="2000" dirty="0"/>
              <a:t>性能，但不会对运算能力很强的</a:t>
            </a:r>
            <a:r>
              <a:rPr lang="en-US" altLang="zh-CN" sz="2000" dirty="0"/>
              <a:t>GPU</a:t>
            </a:r>
            <a:r>
              <a:rPr lang="zh-CN" altLang="en-US" sz="2000" dirty="0"/>
              <a:t>造成影响</a:t>
            </a:r>
            <a:endParaRPr lang="en-US" altLang="zh-CN" sz="2000" dirty="0"/>
          </a:p>
          <a:p>
            <a:pPr algn="l">
              <a:lnSpc>
                <a:spcPct val="110000"/>
              </a:lnSpc>
            </a:pPr>
            <a:endParaRPr lang="en-US" altLang="zh-CN" sz="2000" dirty="0"/>
          </a:p>
          <a:p>
            <a:pPr algn="l">
              <a:lnSpc>
                <a:spcPct val="110000"/>
              </a:lnSpc>
            </a:pPr>
            <a:r>
              <a:rPr lang="zh-CN" altLang="en-US" sz="2000" dirty="0"/>
              <a:t>局限性：</a:t>
            </a:r>
            <a:endParaRPr lang="en-US" altLang="zh-CN" sz="2000" dirty="0"/>
          </a:p>
          <a:p>
            <a:pPr algn="l">
              <a:lnSpc>
                <a:spcPct val="11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目前没有好办法支持动画融合，不支持</a:t>
            </a:r>
            <a:r>
              <a:rPr lang="en-US" altLang="zh-CN" sz="2000" dirty="0"/>
              <a:t>IK</a:t>
            </a:r>
            <a:r>
              <a:rPr lang="zh-CN" altLang="en-US" sz="2000" dirty="0"/>
              <a:t>等</a:t>
            </a:r>
            <a:endParaRPr lang="en-US" altLang="zh-CN" sz="2000" dirty="0"/>
          </a:p>
          <a:p>
            <a:pPr algn="l">
              <a:lnSpc>
                <a:spcPct val="110000"/>
              </a:lnSpc>
            </a:pPr>
            <a:endParaRPr lang="en-US" altLang="zh-CN" sz="2000" dirty="0"/>
          </a:p>
          <a:p>
            <a:pPr algn="l">
              <a:lnSpc>
                <a:spcPct val="110000"/>
              </a:lnSpc>
            </a:pPr>
            <a:r>
              <a:rPr lang="zh-CN" altLang="en-US" sz="2000" dirty="0"/>
              <a:t>技术类比：光照贴图等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2195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效果演示</a:t>
            </a:r>
            <a:r>
              <a:rPr lang="en-US" altLang="zh-CN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  <a:endParaRPr lang="zh-cn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2C67644-80FF-ED4B-B1BC-23D90F4BF02A}"/>
              </a:ext>
            </a:extLst>
          </p:cNvPr>
          <p:cNvSpPr txBox="1">
            <a:spLocks/>
          </p:cNvSpPr>
          <p:nvPr/>
        </p:nvSpPr>
        <p:spPr>
          <a:xfrm>
            <a:off x="94398" y="855023"/>
            <a:ext cx="12149062" cy="47976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000" dirty="0"/>
              <a:t>演示环境：</a:t>
            </a:r>
            <a:r>
              <a:rPr lang="en-US" altLang="zh-CN" sz="2000" dirty="0"/>
              <a:t>unity 2020.3.33f1c2, URP10.8.1</a:t>
            </a:r>
            <a:r>
              <a:rPr lang="zh-CN" altLang="en-US" sz="2000" dirty="0"/>
              <a:t>，开启</a:t>
            </a:r>
            <a:r>
              <a:rPr lang="en-US" altLang="zh-CN" sz="2000" dirty="0"/>
              <a:t>SPR Batch</a:t>
            </a:r>
            <a:r>
              <a:rPr lang="zh-CN" altLang="en-US" sz="2000" dirty="0"/>
              <a:t>，使用默认</a:t>
            </a:r>
            <a:r>
              <a:rPr lang="en-US" altLang="zh-CN" sz="2000" dirty="0"/>
              <a:t>shader</a:t>
            </a:r>
            <a:r>
              <a:rPr lang="zh-CN" altLang="en-US" sz="2000" dirty="0"/>
              <a:t>，</a:t>
            </a:r>
            <a:r>
              <a:rPr lang="en-US" altLang="zh-CN" sz="2000" dirty="0"/>
              <a:t>1920x1080</a:t>
            </a:r>
            <a:r>
              <a:rPr lang="zh-CN" altLang="en-US" sz="2000" dirty="0"/>
              <a:t>分辨率，</a:t>
            </a:r>
            <a:r>
              <a:rPr lang="en-US" altLang="zh-CN" sz="2000" dirty="0"/>
              <a:t>CPU:11th Gen Intel(R)Core(TM) i7-11800H @ 2.30GHz</a:t>
            </a:r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/>
              <a:t>开始性能对比：在</a:t>
            </a:r>
            <a:r>
              <a:rPr lang="en-US" altLang="zh-CN" sz="2000" dirty="0"/>
              <a:t>3600</a:t>
            </a:r>
            <a:r>
              <a:rPr lang="zh-CN" altLang="en-US" sz="2000" dirty="0"/>
              <a:t>个数据下，对比</a:t>
            </a:r>
            <a:r>
              <a:rPr lang="en-US" altLang="zh-CN" sz="2000" dirty="0" err="1"/>
              <a:t>Animator+SkinnedMeshRenderer</a:t>
            </a:r>
            <a:r>
              <a:rPr lang="zh-CN" altLang="en-US" sz="2000" dirty="0"/>
              <a:t>和预优化后的性能。</a:t>
            </a:r>
            <a:endParaRPr lang="en-US" altLang="zh-CN" sz="2000" dirty="0"/>
          </a:p>
          <a:p>
            <a:pPr algn="l"/>
            <a:endParaRPr lang="en-US" altLang="zh-CN" sz="2000" dirty="0"/>
          </a:p>
          <a:p>
            <a:pPr algn="l"/>
            <a:r>
              <a:rPr lang="zh-CN" altLang="en-US" sz="2000" dirty="0"/>
              <a:t>提示：能否达到指定帧速率取决于单帧所处理时长。为了达到</a:t>
            </a:r>
            <a:r>
              <a:rPr lang="en-US" altLang="zh-CN" sz="2000" dirty="0"/>
              <a:t>60FPS</a:t>
            </a:r>
            <a:r>
              <a:rPr lang="zh-CN" altLang="en-US" sz="2000" dirty="0"/>
              <a:t>，我们必须每帧在不到</a:t>
            </a:r>
            <a:r>
              <a:rPr lang="en-US" altLang="zh-CN" sz="2000" dirty="0"/>
              <a:t>16.67</a:t>
            </a:r>
            <a:r>
              <a:rPr lang="zh-CN" altLang="en-US" sz="2000" dirty="0"/>
              <a:t>毫秒的时间内完成操作（</a:t>
            </a:r>
            <a:r>
              <a:rPr lang="en-US" altLang="zh-CN" sz="2000" dirty="0"/>
              <a:t>1000ms</a:t>
            </a:r>
            <a:r>
              <a:rPr lang="zh-CN" altLang="en-US" sz="2000" dirty="0"/>
              <a:t>除以</a:t>
            </a:r>
            <a:r>
              <a:rPr lang="en-US" altLang="zh-CN" sz="2000" dirty="0"/>
              <a:t>60</a:t>
            </a:r>
            <a:r>
              <a:rPr lang="zh-CN" altLang="en-US" sz="2000" dirty="0"/>
              <a:t>帧）。</a:t>
            </a:r>
            <a:r>
              <a:rPr lang="en-US" altLang="zh-CN" sz="2000" dirty="0"/>
              <a:t>30FPS</a:t>
            </a:r>
            <a:r>
              <a:rPr lang="zh-CN" altLang="en-US" sz="2000" dirty="0"/>
              <a:t>的时间预算为每帧</a:t>
            </a:r>
            <a:r>
              <a:rPr lang="en-US" altLang="zh-CN" sz="2000" dirty="0"/>
              <a:t>33.33ms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8785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rgbClr val="DF985C"/>
                </a:solidFill>
              </a:rPr>
              <a:t>代码讲解</a:t>
            </a:r>
            <a:r>
              <a:rPr lang="en-US" altLang="zh-CN" sz="4000" dirty="0">
                <a:solidFill>
                  <a:srgbClr val="DF985C"/>
                </a:solidFill>
              </a:rPr>
              <a:t>1</a:t>
            </a:r>
            <a:endParaRPr lang="zh-cn" sz="4000" dirty="0">
              <a:solidFill>
                <a:srgbClr val="DF985C"/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DFFD2ED-B3E4-456C-7BDD-153D1F3C2CEC}"/>
              </a:ext>
            </a:extLst>
          </p:cNvPr>
          <p:cNvSpPr txBox="1">
            <a:spLocks/>
          </p:cNvSpPr>
          <p:nvPr/>
        </p:nvSpPr>
        <p:spPr>
          <a:xfrm>
            <a:off x="94398" y="906483"/>
            <a:ext cx="10353762" cy="8550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zh-cn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EFEF57-46F3-C3A6-EFFD-5E5C3065FEFD}"/>
              </a:ext>
            </a:extLst>
          </p:cNvPr>
          <p:cNvSpPr txBox="1"/>
          <p:nvPr/>
        </p:nvSpPr>
        <p:spPr>
          <a:xfrm>
            <a:off x="94397" y="1044431"/>
            <a:ext cx="11947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讲解主场景代码、优化后的预制体、预制体上面的组件、</a:t>
            </a:r>
            <a:r>
              <a:rPr lang="en-US" altLang="zh-CN" dirty="0"/>
              <a:t>shader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67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效果演示</a:t>
            </a:r>
            <a:r>
              <a:rPr lang="en-US" altLang="zh-CN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</a:t>
            </a:r>
            <a:endParaRPr lang="zh-cn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E603B4-BDB2-DD84-3629-224362CE8DD6}"/>
              </a:ext>
            </a:extLst>
          </p:cNvPr>
          <p:cNvSpPr txBox="1"/>
          <p:nvPr/>
        </p:nvSpPr>
        <p:spPr>
          <a:xfrm>
            <a:off x="94398" y="759423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1.</a:t>
            </a:r>
            <a:r>
              <a:rPr lang="zh-CN" altLang="en-US" dirty="0"/>
              <a:t>主线程性能瓶颈来自动画和</a:t>
            </a:r>
            <a:r>
              <a:rPr lang="en-US" altLang="zh-CN" dirty="0" err="1"/>
              <a:t>SkinnedMeshRenderer</a:t>
            </a:r>
            <a:endParaRPr lang="zh-c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1C09F9-B23C-3915-4A16-65D4050F5D00}"/>
              </a:ext>
            </a:extLst>
          </p:cNvPr>
          <p:cNvSpPr txBox="1"/>
          <p:nvPr/>
        </p:nvSpPr>
        <p:spPr>
          <a:xfrm>
            <a:off x="52834" y="3429000"/>
            <a:ext cx="11870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/>
              <a:t>2.</a:t>
            </a:r>
            <a:r>
              <a:rPr lang="zh-CN" altLang="en-US" sz="1800" dirty="0"/>
              <a:t>渲染性能表现良好，但</a:t>
            </a:r>
            <a:r>
              <a:rPr lang="en-US" altLang="zh-CN" sz="1800" dirty="0" err="1"/>
              <a:t>Gfx.WaitForCommands</a:t>
            </a:r>
            <a:r>
              <a:rPr lang="zh-CN" altLang="en-US" sz="1800" dirty="0"/>
              <a:t>时间长（这是</a:t>
            </a:r>
            <a:r>
              <a:rPr lang="en-US" altLang="zh-CN" sz="1800" dirty="0"/>
              <a:t>unity</a:t>
            </a:r>
            <a:r>
              <a:rPr lang="zh-CN" altLang="en-US" sz="1800" dirty="0"/>
              <a:t>表示</a:t>
            </a:r>
            <a:r>
              <a:rPr lang="en-US" altLang="zh-CN" sz="1800" dirty="0"/>
              <a:t>GPU</a:t>
            </a:r>
            <a:r>
              <a:rPr lang="zh-CN" altLang="en-US" sz="1800" dirty="0"/>
              <a:t>等待了太久时间，主线程可能存在性能</a:t>
            </a:r>
            <a:r>
              <a:rPr lang="zh-CN" altLang="en-US" dirty="0"/>
              <a:t>瓶颈）</a:t>
            </a:r>
            <a:endParaRPr lang="zh-cn" altLang="zh-CN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37FD75-904E-166D-A84C-9722B9EE1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65" y="5995296"/>
            <a:ext cx="10249427" cy="4191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38998A-9C14-E96D-681B-70763E7EA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8" y="1157263"/>
            <a:ext cx="2825895" cy="2730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DDB7FD-5B96-6E2C-9C2B-8CAD91836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16" y="1527491"/>
            <a:ext cx="11942234" cy="16553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C93301-1386-596E-2982-7978EE291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65" y="4139135"/>
            <a:ext cx="12192000" cy="170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8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效果演示</a:t>
            </a:r>
            <a:r>
              <a:rPr lang="en-US" altLang="zh-CN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  <a:endParaRPr lang="zh-cn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1BD2417-A3FB-E3BD-DBA4-8001EB7C970F}"/>
              </a:ext>
            </a:extLst>
          </p:cNvPr>
          <p:cNvSpPr txBox="1">
            <a:spLocks/>
          </p:cNvSpPr>
          <p:nvPr/>
        </p:nvSpPr>
        <p:spPr>
          <a:xfrm>
            <a:off x="94397" y="758042"/>
            <a:ext cx="11821885" cy="5660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000" dirty="0">
                <a:solidFill>
                  <a:schemeClr val="tx1"/>
                </a:solidFill>
              </a:rPr>
              <a:t>1.</a:t>
            </a:r>
            <a:r>
              <a:rPr lang="zh-CN" altLang="en-US" sz="2000" dirty="0">
                <a:solidFill>
                  <a:schemeClr val="tx1"/>
                </a:solidFill>
              </a:rPr>
              <a:t>优化完后，主线程表现良好，此时</a:t>
            </a:r>
            <a:r>
              <a:rPr lang="en-US" altLang="zh-CN" sz="2000" dirty="0">
                <a:solidFill>
                  <a:schemeClr val="tx1"/>
                </a:solidFill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</a:rPr>
              <a:t>没有了动画和</a:t>
            </a:r>
            <a:r>
              <a:rPr lang="en-US" altLang="zh-CN" sz="2000" dirty="0" err="1"/>
              <a:t>SkinnedMeshRenderer</a:t>
            </a:r>
            <a:r>
              <a:rPr lang="zh-CN" altLang="en-US" sz="2000" dirty="0"/>
              <a:t>性能开销</a:t>
            </a:r>
            <a:endParaRPr lang="zh-cn" sz="2000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3B3611-AC78-CE4D-5440-C90B095B3503}"/>
              </a:ext>
            </a:extLst>
          </p:cNvPr>
          <p:cNvSpPr txBox="1"/>
          <p:nvPr/>
        </p:nvSpPr>
        <p:spPr>
          <a:xfrm>
            <a:off x="136564" y="3608789"/>
            <a:ext cx="963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渲染线程依然表现很好，并且</a:t>
            </a:r>
            <a:r>
              <a:rPr lang="en-US" altLang="zh-CN" dirty="0" err="1"/>
              <a:t>Gfx.WaitForCommands</a:t>
            </a:r>
            <a:r>
              <a:rPr lang="zh-CN" altLang="en-US" dirty="0"/>
              <a:t>明显下降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217867-2661-303B-20F6-5F6C31490E4A}"/>
              </a:ext>
            </a:extLst>
          </p:cNvPr>
          <p:cNvSpPr txBox="1"/>
          <p:nvPr/>
        </p:nvSpPr>
        <p:spPr>
          <a:xfrm>
            <a:off x="94397" y="6233905"/>
            <a:ext cx="9630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依然保留改变</a:t>
            </a:r>
            <a:r>
              <a:rPr lang="zh-CN" altLang="en-US"/>
              <a:t>动画、改变时间、改变速度</a:t>
            </a:r>
            <a:r>
              <a:rPr lang="zh-CN" altLang="en-US" dirty="0"/>
              <a:t>、暂停等基本功能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8A8B64-B7BF-FADC-470E-3AD8F91B9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5" y="1313370"/>
            <a:ext cx="2914800" cy="2159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4F0492-6CBE-9FCC-67D1-12C38297C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5" y="1613065"/>
            <a:ext cx="11821885" cy="16549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1981E5-DDB1-856E-46DF-465FE30B2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65" y="3978121"/>
            <a:ext cx="11779717" cy="187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6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8" y="0"/>
            <a:ext cx="10353762" cy="855023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sz="4000" dirty="0">
                <a:solidFill>
                  <a:srgbClr val="DF985C"/>
                </a:solidFill>
              </a:rPr>
              <a:t>代码讲解</a:t>
            </a:r>
            <a:r>
              <a:rPr lang="en-US" altLang="zh-CN" sz="4000" dirty="0">
                <a:solidFill>
                  <a:srgbClr val="DF985C"/>
                </a:solidFill>
              </a:rPr>
              <a:t>2</a:t>
            </a:r>
            <a:endParaRPr lang="zh-cn" sz="4000" dirty="0">
              <a:solidFill>
                <a:srgbClr val="DF985C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FAFB2D-2342-B79E-2F79-0892FAC30F64}"/>
              </a:ext>
            </a:extLst>
          </p:cNvPr>
          <p:cNvSpPr txBox="1"/>
          <p:nvPr/>
        </p:nvSpPr>
        <p:spPr>
          <a:xfrm>
            <a:off x="179613" y="979116"/>
            <a:ext cx="112622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AnimMapBakeWindow</a:t>
            </a:r>
            <a:r>
              <a:rPr lang="zh-CN" altLang="en-US" dirty="0"/>
              <a:t>、</a:t>
            </a:r>
            <a:r>
              <a:rPr lang="en-US" altLang="zh-CN" dirty="0" err="1"/>
              <a:t>AnimMapBake</a:t>
            </a:r>
            <a:r>
              <a:rPr lang="zh-CN" altLang="en-US" dirty="0"/>
              <a:t>类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概述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详细讲解如何生成</a:t>
            </a:r>
            <a:r>
              <a:rPr lang="en-US" altLang="zh-CN" dirty="0"/>
              <a:t>Texture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）纹理格式是什么样的：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236C6A-C082-AD75-A722-7BA1E318F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27" y="2160651"/>
            <a:ext cx="2238733" cy="462609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79C026-FB4C-ECF8-5F77-AA203C593916}"/>
              </a:ext>
            </a:extLst>
          </p:cNvPr>
          <p:cNvSpPr txBox="1"/>
          <p:nvPr/>
        </p:nvSpPr>
        <p:spPr>
          <a:xfrm>
            <a:off x="3176651" y="1763946"/>
            <a:ext cx="8835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）为什么</a:t>
            </a:r>
            <a:r>
              <a:rPr lang="en-US" altLang="zh-CN" dirty="0"/>
              <a:t>Texture</a:t>
            </a:r>
            <a:r>
              <a:rPr lang="zh-CN" altLang="en-US" dirty="0"/>
              <a:t>要是</a:t>
            </a:r>
            <a:r>
              <a:rPr lang="en-US" altLang="zh-CN" dirty="0"/>
              <a:t>2</a:t>
            </a:r>
            <a:r>
              <a:rPr lang="zh-CN" altLang="en-US" dirty="0"/>
              <a:t>的幂的：如果使用了非</a:t>
            </a:r>
            <a:r>
              <a:rPr lang="en-US" altLang="zh-CN" dirty="0"/>
              <a:t>2</a:t>
            </a:r>
            <a:r>
              <a:rPr lang="zh-CN" altLang="en-US" dirty="0"/>
              <a:t>的幂的纹理，</a:t>
            </a:r>
            <a:r>
              <a:rPr lang="en-US" altLang="zh-CN" dirty="0"/>
              <a:t>GPU</a:t>
            </a:r>
            <a:r>
              <a:rPr lang="zh-CN" altLang="en-US" dirty="0"/>
              <a:t>读取该纹理的速度会下降，甚至有些平台不支持这种格式，这时</a:t>
            </a:r>
            <a:r>
              <a:rPr lang="en-US" altLang="zh-CN" dirty="0"/>
              <a:t>unity</a:t>
            </a:r>
            <a:r>
              <a:rPr lang="zh-CN" altLang="en-US" dirty="0"/>
              <a:t>在内部会把它缩成最近的</a:t>
            </a:r>
            <a:r>
              <a:rPr lang="en-US" altLang="zh-CN" dirty="0"/>
              <a:t>2</a:t>
            </a:r>
            <a:r>
              <a:rPr lang="zh-CN" altLang="en-US" dirty="0"/>
              <a:t>的幂的大小，对性能和内存是不好的。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67255F-7418-233E-41BC-3818B0095794}"/>
              </a:ext>
            </a:extLst>
          </p:cNvPr>
          <p:cNvSpPr txBox="1"/>
          <p:nvPr/>
        </p:nvSpPr>
        <p:spPr>
          <a:xfrm>
            <a:off x="3176650" y="2811369"/>
            <a:ext cx="82652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）贴图格式为什么是</a:t>
            </a:r>
            <a:r>
              <a:rPr lang="en-US" altLang="zh-CN" dirty="0" err="1"/>
              <a:t>RGBAHalf</a:t>
            </a:r>
            <a:r>
              <a:rPr lang="zh-CN" altLang="en-US" dirty="0"/>
              <a:t>（即每通道</a:t>
            </a:r>
            <a:r>
              <a:rPr lang="en-US" altLang="zh-CN" dirty="0"/>
              <a:t>16bit(</a:t>
            </a:r>
            <a:r>
              <a:rPr lang="zh-CN" altLang="en-US" dirty="0"/>
              <a:t>位</a:t>
            </a:r>
            <a:r>
              <a:rPr lang="en-US" altLang="zh-CN" dirty="0"/>
              <a:t>)</a:t>
            </a:r>
            <a:r>
              <a:rPr lang="zh-CN" altLang="en-US" dirty="0"/>
              <a:t>），这个问题涉及到浮点范围这个知识点。</a:t>
            </a:r>
            <a:endParaRPr lang="en-US" altLang="zh-CN" dirty="0"/>
          </a:p>
          <a:p>
            <a:r>
              <a:rPr lang="zh-CN" altLang="en-US" dirty="0"/>
              <a:t>我们要保存</a:t>
            </a:r>
            <a:r>
              <a:rPr lang="en-US" altLang="zh-CN" dirty="0"/>
              <a:t>Mesh</a:t>
            </a:r>
            <a:r>
              <a:rPr lang="zh-CN" altLang="en-US" dirty="0"/>
              <a:t>的顶点位置（浮点数）到</a:t>
            </a:r>
            <a:r>
              <a:rPr lang="en-US" altLang="zh-CN" dirty="0"/>
              <a:t>Texture</a:t>
            </a:r>
            <a:r>
              <a:rPr lang="zh-CN" altLang="en-US" dirty="0"/>
              <a:t>里。</a:t>
            </a:r>
            <a:endParaRPr lang="en-US" altLang="zh-CN" dirty="0"/>
          </a:p>
          <a:p>
            <a:r>
              <a:rPr lang="zh-CN" altLang="en-US" dirty="0"/>
              <a:t>一个像素对应</a:t>
            </a:r>
            <a:r>
              <a:rPr lang="en-US" altLang="zh-CN" dirty="0"/>
              <a:t>4</a:t>
            </a:r>
            <a:r>
              <a:rPr lang="zh-CN" altLang="en-US" dirty="0"/>
              <a:t>个颜色通道，如果使用</a:t>
            </a:r>
            <a:r>
              <a:rPr lang="en-US" altLang="zh-CN" dirty="0"/>
              <a:t>RGBA32</a:t>
            </a:r>
            <a:r>
              <a:rPr lang="zh-CN" altLang="en-US" dirty="0"/>
              <a:t>（即每通道</a:t>
            </a:r>
            <a:r>
              <a:rPr lang="en-US" altLang="zh-CN" dirty="0"/>
              <a:t>8bit(</a:t>
            </a:r>
            <a:r>
              <a:rPr lang="zh-CN" altLang="en-US" dirty="0"/>
              <a:t>位</a:t>
            </a:r>
            <a:r>
              <a:rPr lang="en-US" altLang="zh-CN" dirty="0"/>
              <a:t>)</a:t>
            </a:r>
            <a:r>
              <a:rPr lang="zh-CN" altLang="en-US" dirty="0"/>
              <a:t>），他只有</a:t>
            </a:r>
            <a:r>
              <a:rPr lang="en-US" altLang="zh-CN" dirty="0"/>
              <a:t>255</a:t>
            </a:r>
            <a:r>
              <a:rPr lang="zh-CN" altLang="en-US" dirty="0"/>
              <a:t>种组合，</a:t>
            </a:r>
            <a:r>
              <a:rPr lang="en-US" altLang="zh-CN" dirty="0">
                <a:hlinkClick r:id="rId4"/>
              </a:rPr>
              <a:t>unity</a:t>
            </a:r>
            <a:r>
              <a:rPr lang="zh-CN" altLang="en-US" dirty="0">
                <a:hlinkClick r:id="rId4"/>
              </a:rPr>
              <a:t>给出的能表示的范围是</a:t>
            </a:r>
            <a:r>
              <a:rPr lang="en-US" altLang="zh-CN" dirty="0">
                <a:hlinkClick r:id="rId4"/>
              </a:rPr>
              <a:t>[0</a:t>
            </a:r>
            <a:r>
              <a:rPr lang="zh-CN" altLang="en-US" dirty="0">
                <a:hlinkClick r:id="rId4"/>
              </a:rPr>
              <a:t>， </a:t>
            </a:r>
            <a:r>
              <a:rPr lang="en-US" altLang="zh-CN" dirty="0">
                <a:hlinkClick r:id="rId4"/>
              </a:rPr>
              <a:t>1]</a:t>
            </a:r>
            <a:r>
              <a:rPr lang="zh-CN" altLang="en-US" dirty="0">
                <a:hlinkClick r:id="rId4"/>
              </a:rPr>
              <a:t> </a:t>
            </a:r>
            <a:r>
              <a:rPr lang="zh-CN" altLang="en-US" dirty="0"/>
              <a:t>（</a:t>
            </a:r>
            <a:r>
              <a:rPr lang="en-US" altLang="zh-CN" dirty="0"/>
              <a:t>IEEE</a:t>
            </a:r>
            <a:r>
              <a:rPr lang="zh-CN" altLang="en-US" dirty="0"/>
              <a:t>协会没有定义），而</a:t>
            </a:r>
            <a:r>
              <a:rPr lang="en-US" altLang="zh-CN" dirty="0" err="1"/>
              <a:t>RGBAHalf</a:t>
            </a:r>
            <a:r>
              <a:rPr lang="zh-CN" altLang="en-US" dirty="0"/>
              <a:t>的范围是</a:t>
            </a:r>
            <a:r>
              <a:rPr lang="en-US" altLang="zh-CN" dirty="0">
                <a:hlinkClick r:id="rId5"/>
              </a:rPr>
              <a:t>±65,504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AD2282-217F-3C88-5C5C-CEFDD715855E}"/>
              </a:ext>
            </a:extLst>
          </p:cNvPr>
          <p:cNvSpPr txBox="1"/>
          <p:nvPr/>
        </p:nvSpPr>
        <p:spPr>
          <a:xfrm>
            <a:off x="3257497" y="4678555"/>
            <a:ext cx="77115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）不能使用</a:t>
            </a:r>
            <a:r>
              <a:rPr lang="en-US" altLang="zh-CN" dirty="0" err="1"/>
              <a:t>skinnedMeshRenderer</a:t>
            </a:r>
            <a:r>
              <a:rPr lang="en-US" altLang="zh-CN" dirty="0"/>
              <a:t>. </a:t>
            </a:r>
            <a:r>
              <a:rPr lang="en-US" altLang="zh-CN" dirty="0" err="1"/>
              <a:t>sharedMesh</a:t>
            </a:r>
            <a:r>
              <a:rPr lang="zh-CN" altLang="en-US" dirty="0"/>
              <a:t>来获取网格顶点，动画演算并不会改变他，只能调用</a:t>
            </a:r>
            <a:r>
              <a:rPr lang="en-US" altLang="zh-CN" dirty="0" err="1"/>
              <a:t>BakeMesh</a:t>
            </a:r>
            <a:r>
              <a:rPr lang="zh-CN" altLang="en-US" dirty="0"/>
              <a:t>烘培出来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）格式为什么是</a:t>
            </a:r>
            <a:r>
              <a:rPr lang="en-US" altLang="zh-CN" dirty="0"/>
              <a:t>.asset</a:t>
            </a:r>
            <a:r>
              <a:rPr lang="zh-CN" altLang="en-US" dirty="0"/>
              <a:t>结尾：我们生成出来的</a:t>
            </a:r>
            <a:r>
              <a:rPr lang="en-US" altLang="zh-CN" dirty="0"/>
              <a:t>Texture</a:t>
            </a:r>
            <a:r>
              <a:rPr lang="zh-CN" altLang="en-US" dirty="0"/>
              <a:t>没有格式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29A660-8EEE-1833-E4CD-493B78F58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020" y="4643762"/>
            <a:ext cx="1591478" cy="20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96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6_TF12214701.potx" id="{11CCF850-A106-4C83-9778-04C2F532D32F}" vid="{0B8A0E20-82B4-435B-92AB-957BEAB0242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{9A8453E1-EE60-43BD-84CF-6A6D802C7EAD}tf12214701_win32</Template>
  <TotalTime>878</TotalTime>
  <Words>1477</Words>
  <Application>Microsoft Office PowerPoint</Application>
  <PresentationFormat>宽屏</PresentationFormat>
  <Paragraphs>106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新宋体</vt:lpstr>
      <vt:lpstr>Calibri</vt:lpstr>
      <vt:lpstr>Goudy Old Style</vt:lpstr>
      <vt:lpstr>Wingdings 2</vt:lpstr>
      <vt:lpstr>SlateVTI</vt:lpstr>
      <vt:lpstr>大规模动画优化的一种方案</vt:lpstr>
      <vt:lpstr>大规模动画游戏案例</vt:lpstr>
      <vt:lpstr>大规模动画</vt:lpstr>
      <vt:lpstr>预烘培技术介绍</vt:lpstr>
      <vt:lpstr>效果演示1</vt:lpstr>
      <vt:lpstr>代码讲解1</vt:lpstr>
      <vt:lpstr>效果演示2</vt:lpstr>
      <vt:lpstr>效果演示3</vt:lpstr>
      <vt:lpstr>代码讲解2</vt:lpstr>
      <vt:lpstr>代码讲解3</vt:lpstr>
      <vt:lpstr>平台兼容性</vt:lpstr>
      <vt:lpstr>GPU Instancing演示</vt:lpstr>
      <vt:lpstr>GPU Instancing介绍1</vt:lpstr>
      <vt:lpstr>GPU Instancing介绍2</vt:lpstr>
      <vt:lpstr>GPU Instancing介绍3</vt:lpstr>
      <vt:lpstr>总结</vt:lpstr>
      <vt:lpstr>参考资料</vt:lpstr>
      <vt:lpstr>谢谢观看！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H X</dc:creator>
  <cp:lastModifiedBy>H X</cp:lastModifiedBy>
  <cp:revision>277</cp:revision>
  <dcterms:created xsi:type="dcterms:W3CDTF">2022-05-04T01:52:45Z</dcterms:created>
  <dcterms:modified xsi:type="dcterms:W3CDTF">2022-05-12T12:03:38Z</dcterms:modified>
</cp:coreProperties>
</file>